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60" r:id="rId3"/>
    <p:sldId id="261" r:id="rId4"/>
    <p:sldId id="307" r:id="rId5"/>
    <p:sldId id="326" r:id="rId6"/>
    <p:sldId id="312" r:id="rId7"/>
    <p:sldId id="283" r:id="rId8"/>
    <p:sldId id="317" r:id="rId9"/>
    <p:sldId id="327" r:id="rId10"/>
    <p:sldId id="328" r:id="rId11"/>
    <p:sldId id="318" r:id="rId12"/>
    <p:sldId id="291" r:id="rId13"/>
    <p:sldId id="290" r:id="rId14"/>
    <p:sldId id="319" r:id="rId15"/>
    <p:sldId id="323" r:id="rId16"/>
    <p:sldId id="324" r:id="rId17"/>
    <p:sldId id="321" r:id="rId18"/>
    <p:sldId id="322" r:id="rId19"/>
    <p:sldId id="308" r:id="rId20"/>
    <p:sldId id="316" r:id="rId21"/>
    <p:sldId id="302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eve Mello" initials="MM" lastIdx="2" clrIdx="0">
    <p:extLst>
      <p:ext uri="{19B8F6BF-5375-455C-9EA6-DF929625EA0E}">
        <p15:presenceInfo xmlns:p15="http://schemas.microsoft.com/office/powerpoint/2012/main" userId="9d49a36ac85b333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7C4"/>
    <a:srgbClr val="FAD1C7"/>
    <a:srgbClr val="FBDDC1"/>
    <a:srgbClr val="F5E0DC"/>
    <a:srgbClr val="FAD6C6"/>
    <a:srgbClr val="FACEC7"/>
    <a:srgbClr val="FBBD0C"/>
    <a:srgbClr val="C0504D"/>
    <a:srgbClr val="F1EFEC"/>
    <a:srgbClr val="5DA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5" autoAdjust="0"/>
    <p:restoredTop sz="81413" autoAdjust="0"/>
  </p:normalViewPr>
  <p:slideViewPr>
    <p:cSldViewPr snapToGrid="0" snapToObjects="1">
      <p:cViewPr varScale="1">
        <p:scale>
          <a:sx n="78" d="100"/>
          <a:sy n="78" d="100"/>
        </p:scale>
        <p:origin x="304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3B87E-4EC4-4A00-912F-D5F7F5B98EE8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09AC3-C397-454D-9EC3-BC026CE3E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3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09AC3-C397-454D-9EC3-BC026CE3E3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32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9AC3-C397-454D-9EC3-BC026CE3E3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30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9AC3-C397-454D-9EC3-BC026CE3E3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22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9AC3-C397-454D-9EC3-BC026CE3E3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72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9AC3-C397-454D-9EC3-BC026CE3E3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38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9AC3-C397-454D-9EC3-BC026CE3E3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8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9AC3-C397-454D-9EC3-BC026CE3E3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27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9AC3-C397-454D-9EC3-BC026CE3E3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22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9AC3-C397-454D-9EC3-BC026CE3E3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4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09AC3-C397-454D-9EC3-BC026CE3E3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57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09AC3-C397-454D-9EC3-BC026CE3E3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68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09AC3-C397-454D-9EC3-BC026CE3E3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12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09AC3-C397-454D-9EC3-BC026CE3E3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59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9AC3-C397-454D-9EC3-BC026CE3E3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80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9AC3-C397-454D-9EC3-BC026CE3E3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62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9AC3-C397-454D-9EC3-BC026CE3E3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05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9AC3-C397-454D-9EC3-BC026CE3E3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99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09AC3-C397-454D-9EC3-BC026CE3E3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86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5" Type="http://schemas.openxmlformats.org/officeDocument/2006/relationships/hyperlink" Target="https://courses.nnptc.org/resource.php?id=444&amp;ret=my_resources" TargetMode="External"/><Relationship Id="rId4" Type="http://schemas.openxmlformats.org/officeDocument/2006/relationships/image" Target="../media/image68.png"/><Relationship Id="rId9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Progress on scaling up HIV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3886199"/>
            <a:ext cx="9633099" cy="1228061"/>
          </a:xfrm>
        </p:spPr>
        <p:txBody>
          <a:bodyPr>
            <a:normAutofit/>
          </a:bodyPr>
          <a:lstStyle/>
          <a:p>
            <a:r>
              <a:rPr lang="en-US" sz="2400" b="1" dirty="0"/>
              <a:t>Maeve Brito de Mello, B.Sc., Ph.D</a:t>
            </a:r>
            <a:r>
              <a:rPr lang="en-US" sz="2000" b="1" dirty="0"/>
              <a:t>.</a:t>
            </a:r>
          </a:p>
          <a:p>
            <a:r>
              <a:rPr lang="en-US" sz="2000" i="1" dirty="0"/>
              <a:t>Regional Advisor for HIV/STI Prevention </a:t>
            </a:r>
          </a:p>
          <a:p>
            <a:r>
              <a:rPr lang="en-US" sz="2000" b="1" i="1" dirty="0"/>
              <a:t>Pan American Health Organization / World Health Organization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85" y="6311797"/>
            <a:ext cx="266777" cy="266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6277308"/>
            <a:ext cx="1756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TwitterHandle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195044-4E4C-4F69-A9BE-E30EFC159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29" y="209057"/>
            <a:ext cx="3143250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1E11FE-BCFF-4FE5-857B-A6167DC5C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29" y="1377584"/>
            <a:ext cx="3603681" cy="4814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766CAC-75C6-4784-A9FD-BB9C7E610ADA}"/>
              </a:ext>
            </a:extLst>
          </p:cNvPr>
          <p:cNvSpPr txBox="1"/>
          <p:nvPr/>
        </p:nvSpPr>
        <p:spPr>
          <a:xfrm>
            <a:off x="2905764" y="1996135"/>
            <a:ext cx="6448265" cy="4031873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Population HIV Impact Assessment (PHIA) </a:t>
            </a:r>
          </a:p>
          <a:p>
            <a:pPr algn="ctr"/>
            <a:r>
              <a:rPr lang="en-US" sz="2000" b="1" dirty="0"/>
              <a:t>Swaziland HIV Incidence Measurement Survey (SHIMS)</a:t>
            </a:r>
          </a:p>
          <a:p>
            <a:endParaRPr lang="en-US" sz="2000" i="1" dirty="0"/>
          </a:p>
          <a:p>
            <a:pPr algn="ctr"/>
            <a:r>
              <a:rPr lang="en-US" sz="2000" b="1" i="1" dirty="0">
                <a:solidFill>
                  <a:schemeClr val="tx2"/>
                </a:solidFill>
              </a:rPr>
              <a:t>2011 SHIMS-1  </a:t>
            </a:r>
            <a:r>
              <a:rPr lang="en-US" sz="2000" b="1" i="1" dirty="0"/>
              <a:t>vs.  </a:t>
            </a:r>
            <a:r>
              <a:rPr lang="en-US" sz="2000" b="1" i="1" dirty="0">
                <a:solidFill>
                  <a:srgbClr val="FF0000"/>
                </a:solidFill>
              </a:rPr>
              <a:t>2016-2017 SHIMS-2</a:t>
            </a:r>
          </a:p>
          <a:p>
            <a:endParaRPr lang="en-US" sz="2000" dirty="0"/>
          </a:p>
          <a:p>
            <a:pPr algn="ctr"/>
            <a:r>
              <a:rPr lang="en-US" sz="2000" b="1" dirty="0"/>
              <a:t>HIV incidence </a:t>
            </a:r>
            <a:r>
              <a:rPr lang="en-US" sz="2000" dirty="0"/>
              <a:t>among adults 18-49 years-old 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2.48% </a:t>
            </a:r>
            <a:r>
              <a:rPr lang="en-US" sz="2000" dirty="0">
                <a:solidFill>
                  <a:schemeClr val="tx2"/>
                </a:solidFill>
              </a:rPr>
              <a:t>[1.96, 3.00]                   </a:t>
            </a:r>
            <a:r>
              <a:rPr lang="en-US" sz="2000" b="1" dirty="0">
                <a:solidFill>
                  <a:srgbClr val="FF0000"/>
                </a:solidFill>
              </a:rPr>
              <a:t>1.39% </a:t>
            </a:r>
            <a:r>
              <a:rPr lang="en-US" sz="2000" dirty="0">
                <a:solidFill>
                  <a:srgbClr val="FF0000"/>
                </a:solidFill>
              </a:rPr>
              <a:t>[0.83, 1.94]</a:t>
            </a:r>
          </a:p>
          <a:p>
            <a:pPr algn="ctr"/>
            <a:r>
              <a:rPr lang="en-US" sz="2000" dirty="0"/>
              <a:t>                                                 </a:t>
            </a:r>
            <a:r>
              <a:rPr lang="en-US" sz="2000" i="1" dirty="0">
                <a:solidFill>
                  <a:srgbClr val="FF0000"/>
                </a:solidFill>
              </a:rPr>
              <a:t>  </a:t>
            </a:r>
            <a:r>
              <a:rPr lang="en-US" sz="2800" b="1" dirty="0">
                <a:solidFill>
                  <a:srgbClr val="FF0000"/>
                </a:solidFill>
              </a:rPr>
              <a:t>44% decrease</a:t>
            </a:r>
          </a:p>
          <a:p>
            <a:pPr algn="ctr"/>
            <a:endParaRPr lang="en-US" sz="1100" i="1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/>
              <a:t>Viral Load Suppression </a:t>
            </a:r>
            <a:r>
              <a:rPr lang="en-US" sz="2000" dirty="0"/>
              <a:t>among adults 18-49 years-old 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34.8% </a:t>
            </a:r>
            <a:r>
              <a:rPr lang="en-US" sz="2000" dirty="0">
                <a:solidFill>
                  <a:schemeClr val="tx2"/>
                </a:solidFill>
              </a:rPr>
              <a:t>[33.4, 36.2]                  </a:t>
            </a:r>
            <a:r>
              <a:rPr lang="en-US" sz="2000" b="1" dirty="0">
                <a:solidFill>
                  <a:srgbClr val="FF0000"/>
                </a:solidFill>
              </a:rPr>
              <a:t>71.3% </a:t>
            </a:r>
            <a:r>
              <a:rPr lang="en-US" sz="2000" dirty="0">
                <a:solidFill>
                  <a:srgbClr val="FF0000"/>
                </a:solidFill>
              </a:rPr>
              <a:t>[69.0, 73.5] </a:t>
            </a:r>
          </a:p>
          <a:p>
            <a:pPr algn="ctr"/>
            <a:r>
              <a:rPr lang="en-US" sz="2000" dirty="0"/>
              <a:t>                                                   </a:t>
            </a:r>
            <a:r>
              <a:rPr lang="en-US" sz="2800" b="1" dirty="0">
                <a:solidFill>
                  <a:srgbClr val="FF0000"/>
                </a:solidFill>
              </a:rPr>
              <a:t>105% increase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F5ACEF-A157-4F97-B4D9-F3D21AAC66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2009" r="16192"/>
          <a:stretch/>
        </p:blipFill>
        <p:spPr>
          <a:xfrm>
            <a:off x="1327828" y="7021362"/>
            <a:ext cx="7200154" cy="4682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BA6725-DAC9-4B23-8CB0-870428FCA2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433" y="160893"/>
            <a:ext cx="6354213" cy="15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06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CE092E-A6D9-4CB0-9C54-3C0A1DBA3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644" y="942572"/>
            <a:ext cx="5602990" cy="5128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A9E15C-BBB1-482E-99CE-B4563AEEB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2923" y="623565"/>
            <a:ext cx="2231666" cy="9097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A33DD8-5864-4CF6-87C6-2C2996F44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87" y="1248774"/>
            <a:ext cx="5513721" cy="4821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DC1412-7D0F-4FCA-A7F5-F84081FEAB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105" y="159451"/>
            <a:ext cx="4194538" cy="6863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CFF9B3-FA06-47B0-9068-E9A8B68D1659}"/>
              </a:ext>
            </a:extLst>
          </p:cNvPr>
          <p:cNvSpPr txBox="1"/>
          <p:nvPr/>
        </p:nvSpPr>
        <p:spPr>
          <a:xfrm>
            <a:off x="7270282" y="1647512"/>
            <a:ext cx="4792717" cy="4216539"/>
          </a:xfrm>
          <a:prstGeom prst="rect">
            <a:avLst/>
          </a:prstGeom>
          <a:solidFill>
            <a:srgbClr val="FAD1C7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Focus on KP:</a:t>
            </a:r>
          </a:p>
          <a:p>
            <a:endParaRPr lang="en-US" sz="1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Successful harm-reduction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Peer-based health promotion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Community mobilization &amp;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Rapid PrEP scale-up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Accessible and acceptable HTS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&amp; High-quality ANC</a:t>
            </a:r>
          </a:p>
          <a:p>
            <a:endParaRPr lang="en-US" sz="2400" b="1" dirty="0"/>
          </a:p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 – 97 – 95+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dirty="0"/>
              <a:t>(2017)*</a:t>
            </a:r>
            <a:endParaRPr lang="en-US" sz="2400" dirty="0"/>
          </a:p>
          <a:p>
            <a:pPr algn="ctr"/>
            <a:endParaRPr lang="en-US" sz="3200" i="1" dirty="0"/>
          </a:p>
          <a:p>
            <a:pPr algn="r"/>
            <a:r>
              <a:rPr lang="en-US" sz="1400" i="1" dirty="0"/>
              <a:t>* Source: UNAIDS special analysis, 2019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1003218" y="914834"/>
            <a:ext cx="42406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© The Kirby Institute for infection and immunity in society 2018</a:t>
            </a:r>
          </a:p>
        </p:txBody>
      </p:sp>
    </p:spTree>
    <p:extLst>
      <p:ext uri="{BB962C8B-B14F-4D97-AF65-F5344CB8AC3E}">
        <p14:creationId xmlns:p14="http://schemas.microsoft.com/office/powerpoint/2010/main" val="400049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94F3A36-A3A6-4E13-B617-1EDA0865FA85}"/>
              </a:ext>
            </a:extLst>
          </p:cNvPr>
          <p:cNvGrpSpPr/>
          <p:nvPr/>
        </p:nvGrpSpPr>
        <p:grpSpPr>
          <a:xfrm>
            <a:off x="274300" y="241005"/>
            <a:ext cx="6243101" cy="1949874"/>
            <a:chOff x="274299" y="241004"/>
            <a:chExt cx="6979941" cy="23349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893ED2-F565-4241-8890-792A1A418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299" y="241004"/>
              <a:ext cx="6979941" cy="233495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BAA5BDA-FCFB-43C3-ACA9-A87DFC02E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5097" y="872209"/>
              <a:ext cx="2781106" cy="300233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A470E6F-9F36-4C2F-8913-A9FC98531A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302" t="55421" b="1856"/>
          <a:stretch/>
        </p:blipFill>
        <p:spPr>
          <a:xfrm>
            <a:off x="1213174" y="2660975"/>
            <a:ext cx="4774636" cy="34498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6E8703-B5D1-4083-B167-101BCDF6FB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97" t="4719" r="14670" b="92085"/>
          <a:stretch/>
        </p:blipFill>
        <p:spPr>
          <a:xfrm>
            <a:off x="664580" y="2363210"/>
            <a:ext cx="5762247" cy="22112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726055" y="1007352"/>
            <a:ext cx="5307145" cy="4451934"/>
            <a:chOff x="7029143" y="1910119"/>
            <a:chExt cx="4758723" cy="365000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E8154B3-8F6B-47DA-8003-6E1F0FCFCE16}"/>
                </a:ext>
              </a:extLst>
            </p:cNvPr>
            <p:cNvGrpSpPr/>
            <p:nvPr/>
          </p:nvGrpSpPr>
          <p:grpSpPr>
            <a:xfrm>
              <a:off x="7121909" y="1938204"/>
              <a:ext cx="4665957" cy="3621923"/>
              <a:chOff x="7254240" y="0"/>
              <a:chExt cx="4663461" cy="351160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721CECF-0845-41F6-AE41-E8C546FA4D6B}"/>
                  </a:ext>
                </a:extLst>
              </p:cNvPr>
              <p:cNvSpPr/>
              <p:nvPr/>
            </p:nvSpPr>
            <p:spPr>
              <a:xfrm>
                <a:off x="7254240" y="0"/>
                <a:ext cx="4663461" cy="35116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4FE399EC-6567-4EAB-B8B9-754F8EE144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54240" y="3213645"/>
                <a:ext cx="3552752" cy="297959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D42BAC5-C156-4D93-8CAC-752813D9AB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54240" y="241004"/>
                <a:ext cx="4663461" cy="2972641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AE5DCD-D00D-4A2D-9750-C4AEEDB1CA51}"/>
                  </a:ext>
                </a:extLst>
              </p:cNvPr>
              <p:cNvSpPr txBox="1"/>
              <p:nvPr/>
            </p:nvSpPr>
            <p:spPr>
              <a:xfrm>
                <a:off x="9585971" y="1535687"/>
                <a:ext cx="1198238" cy="1334927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A473071-5113-433B-9CB9-E3724984C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" r="47358" b="94561"/>
            <a:stretch/>
          </p:blipFill>
          <p:spPr>
            <a:xfrm>
              <a:off x="7029143" y="1910119"/>
              <a:ext cx="4665958" cy="30732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8220038-1317-46C6-AE6F-A01CAFEEEA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9100" y="3105431"/>
            <a:ext cx="947055" cy="41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1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9083A9-FCC8-4868-A305-755C0F1BD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23" y="160704"/>
            <a:ext cx="8549698" cy="19270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34BA91-22CB-4BDB-8F86-1684ADE5F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160" y="1939401"/>
            <a:ext cx="2471975" cy="508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8CA730-83F7-45B8-A87F-29018B5CB3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91" y="2698596"/>
            <a:ext cx="5714510" cy="3215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A10840-6CF4-4F3A-975E-5A6945E383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205" y="3235963"/>
            <a:ext cx="5808877" cy="22727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0B69BB-8D81-4571-B23D-1D5FBE51B73E}"/>
              </a:ext>
            </a:extLst>
          </p:cNvPr>
          <p:cNvSpPr txBox="1"/>
          <p:nvPr/>
        </p:nvSpPr>
        <p:spPr>
          <a:xfrm>
            <a:off x="7189077" y="1553825"/>
            <a:ext cx="4671230" cy="1477328"/>
          </a:xfrm>
          <a:prstGeom prst="rect">
            <a:avLst/>
          </a:prstGeom>
          <a:solidFill>
            <a:srgbClr val="F5E0DC"/>
          </a:solidFill>
          <a:ln>
            <a:solidFill>
              <a:srgbClr val="FAD1C7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Legalizing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200" b="1" dirty="0"/>
              <a:t>some aspects of sex work was associated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lower HIV prevalence among SW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Less sex workers injecting drug</a:t>
            </a:r>
          </a:p>
        </p:txBody>
      </p:sp>
    </p:spTree>
    <p:extLst>
      <p:ext uri="{BB962C8B-B14F-4D97-AF65-F5344CB8AC3E}">
        <p14:creationId xmlns:p14="http://schemas.microsoft.com/office/powerpoint/2010/main" val="268502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CEF180-EDBD-45D1-B940-72AF40B05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245" y="353546"/>
            <a:ext cx="2850020" cy="131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617352-BEE1-4B64-BB64-6DDB6D41D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526" y="1987279"/>
            <a:ext cx="6822900" cy="3986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617FD1-2B81-4794-91D9-464F909FEE21}"/>
              </a:ext>
            </a:extLst>
          </p:cNvPr>
          <p:cNvSpPr txBox="1"/>
          <p:nvPr/>
        </p:nvSpPr>
        <p:spPr>
          <a:xfrm>
            <a:off x="8269357" y="6168506"/>
            <a:ext cx="3922643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Adapted from D. Sachdev, 2018</a:t>
            </a:r>
          </a:p>
          <a:p>
            <a:r>
              <a:rPr lang="en-US" sz="1050" dirty="0">
                <a:hlinkClick r:id="rId5"/>
              </a:rPr>
              <a:t>https://courses.nnptc.org/resource.php?id=444&amp;ret=my_resources</a:t>
            </a:r>
            <a:endParaRPr lang="en-US" sz="1050" dirty="0"/>
          </a:p>
          <a:p>
            <a:endParaRPr lang="en-US" sz="1400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68235C-B534-43EE-BC12-4F443CA1BB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0577" y="353546"/>
            <a:ext cx="4010025" cy="13811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66224BB-4621-4E82-A281-5A4E458DBA65}"/>
              </a:ext>
            </a:extLst>
          </p:cNvPr>
          <p:cNvGrpSpPr/>
          <p:nvPr/>
        </p:nvGrpSpPr>
        <p:grpSpPr>
          <a:xfrm>
            <a:off x="155215" y="2023481"/>
            <a:ext cx="4969107" cy="3950419"/>
            <a:chOff x="155215" y="1653687"/>
            <a:chExt cx="5436705" cy="403528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1465558-AAA5-45BE-A7A6-E248D2BCE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378" t="3113" r="24415" b="5386"/>
            <a:stretch/>
          </p:blipFill>
          <p:spPr>
            <a:xfrm>
              <a:off x="155215" y="1653687"/>
              <a:ext cx="5436705" cy="403528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3E1E33B2-EE2B-44DB-802E-3F7B612C2E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14463" y="3956050"/>
              <a:ext cx="841375" cy="995363"/>
              <a:chOff x="891" y="2492"/>
              <a:chExt cx="530" cy="627"/>
            </a:xfrm>
            <a:solidFill>
              <a:srgbClr val="C00000"/>
            </a:solidFill>
          </p:grpSpPr>
          <p:sp>
            <p:nvSpPr>
              <p:cNvPr id="14" name="AutoShape 3">
                <a:extLst>
                  <a:ext uri="{FF2B5EF4-FFF2-40B4-BE49-F238E27FC236}">
                    <a16:creationId xmlns:a16="http://schemas.microsoft.com/office/drawing/2014/main" id="{33950467-14B2-463B-BAB4-4E7AB64C1A84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891" y="2492"/>
                <a:ext cx="530" cy="627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29" name="Picture 5">
                <a:extLst>
                  <a:ext uri="{FF2B5EF4-FFF2-40B4-BE49-F238E27FC236}">
                    <a16:creationId xmlns:a16="http://schemas.microsoft.com/office/drawing/2014/main" id="{1787FA75-9422-4DCC-908D-840622A1F3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1" y="2492"/>
                <a:ext cx="537" cy="634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pic>
        </p:grpSp>
        <p:grpSp>
          <p:nvGrpSpPr>
            <p:cNvPr id="15" name="Group 8">
              <a:extLst>
                <a:ext uri="{FF2B5EF4-FFF2-40B4-BE49-F238E27FC236}">
                  <a16:creationId xmlns:a16="http://schemas.microsoft.com/office/drawing/2014/main" id="{AD4EA748-5032-4F79-876F-3C81D32B28C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273425" y="4203700"/>
              <a:ext cx="650875" cy="500063"/>
              <a:chOff x="2062" y="2648"/>
              <a:chExt cx="410" cy="315"/>
            </a:xfrm>
          </p:grpSpPr>
          <p:sp>
            <p:nvSpPr>
              <p:cNvPr id="16" name="AutoShape 7">
                <a:extLst>
                  <a:ext uri="{FF2B5EF4-FFF2-40B4-BE49-F238E27FC236}">
                    <a16:creationId xmlns:a16="http://schemas.microsoft.com/office/drawing/2014/main" id="{AB14E12D-8317-43AA-B07F-184F8C48014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062" y="2648"/>
                <a:ext cx="410" cy="315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33" name="Picture 9">
                <a:extLst>
                  <a:ext uri="{FF2B5EF4-FFF2-40B4-BE49-F238E27FC236}">
                    <a16:creationId xmlns:a16="http://schemas.microsoft.com/office/drawing/2014/main" id="{9DDFD29B-162F-49C6-90EF-0D30D37E54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2" y="2648"/>
                <a:ext cx="419" cy="324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pic>
        </p:grpSp>
      </p:grpSp>
    </p:spTree>
    <p:extLst>
      <p:ext uri="{BB962C8B-B14F-4D97-AF65-F5344CB8AC3E}">
        <p14:creationId xmlns:p14="http://schemas.microsoft.com/office/powerpoint/2010/main" val="122049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3AB15BB-8C67-470A-A06A-80D8576F24E6}"/>
              </a:ext>
            </a:extLst>
          </p:cNvPr>
          <p:cNvGrpSpPr/>
          <p:nvPr/>
        </p:nvGrpSpPr>
        <p:grpSpPr>
          <a:xfrm>
            <a:off x="287263" y="436380"/>
            <a:ext cx="5936933" cy="1314715"/>
            <a:chOff x="421031" y="235844"/>
            <a:chExt cx="6438900" cy="14192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B467BFF-E7A7-442E-B824-CF222D06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031" y="235844"/>
              <a:ext cx="6438900" cy="14192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FD014B9-3EDA-4A43-BFE0-C562E5A97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8739" y="1069781"/>
              <a:ext cx="2046521" cy="333154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5218B37-81EB-409D-948D-72F3CE3E34BD}"/>
              </a:ext>
            </a:extLst>
          </p:cNvPr>
          <p:cNvGrpSpPr/>
          <p:nvPr/>
        </p:nvGrpSpPr>
        <p:grpSpPr>
          <a:xfrm>
            <a:off x="278678" y="2174595"/>
            <a:ext cx="5936934" cy="1737478"/>
            <a:chOff x="6285937" y="235844"/>
            <a:chExt cx="5906063" cy="16423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11474B-58F4-4C51-B6EC-1C2B08F2CA34}"/>
                </a:ext>
              </a:extLst>
            </p:cNvPr>
            <p:cNvSpPr/>
            <p:nvPr/>
          </p:nvSpPr>
          <p:spPr>
            <a:xfrm>
              <a:off x="6285938" y="235844"/>
              <a:ext cx="5906062" cy="16423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0085B9E-5A1B-4F6D-89DD-CDC41C107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85937" y="496230"/>
              <a:ext cx="5906062" cy="13819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93C459A-4BE9-4410-B9A5-E7D896218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50981" y="339067"/>
              <a:ext cx="2695575" cy="31432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3566A0-F665-4A16-A316-943D30BD43EC}"/>
              </a:ext>
            </a:extLst>
          </p:cNvPr>
          <p:cNvGrpSpPr/>
          <p:nvPr/>
        </p:nvGrpSpPr>
        <p:grpSpPr>
          <a:xfrm>
            <a:off x="287263" y="4187539"/>
            <a:ext cx="5936932" cy="1567384"/>
            <a:chOff x="2506836" y="2573994"/>
            <a:chExt cx="7058025" cy="19505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C7887B5-A15F-4B28-B61C-260735EA37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9790"/>
            <a:stretch/>
          </p:blipFill>
          <p:spPr>
            <a:xfrm>
              <a:off x="2506836" y="2573994"/>
              <a:ext cx="7058025" cy="1950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B79D40A-3548-4C4D-853F-A9D95FAF1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07549" y="3397857"/>
              <a:ext cx="1532889" cy="463731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53F2C56B-7725-4E8B-BC85-B96DDA74DF5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13312" b="1963"/>
          <a:stretch/>
        </p:blipFill>
        <p:spPr>
          <a:xfrm>
            <a:off x="7357678" y="1807414"/>
            <a:ext cx="4572434" cy="2259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0D35588-77D7-499F-BD0C-3C9B866E699C}"/>
              </a:ext>
            </a:extLst>
          </p:cNvPr>
          <p:cNvGrpSpPr/>
          <p:nvPr/>
        </p:nvGrpSpPr>
        <p:grpSpPr>
          <a:xfrm>
            <a:off x="6493565" y="281570"/>
            <a:ext cx="3946135" cy="1624333"/>
            <a:chOff x="6727912" y="459893"/>
            <a:chExt cx="4176600" cy="219724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C424571-6FA7-4546-BF9B-18E8B3EAE741}"/>
                </a:ext>
              </a:extLst>
            </p:cNvPr>
            <p:cNvGrpSpPr/>
            <p:nvPr/>
          </p:nvGrpSpPr>
          <p:grpSpPr>
            <a:xfrm>
              <a:off x="6727912" y="459893"/>
              <a:ext cx="4176600" cy="2197248"/>
              <a:chOff x="6753169" y="3429000"/>
              <a:chExt cx="4442038" cy="22207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4163FD9-249C-4ADB-9C5D-7F5453D1CA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53169" y="4029342"/>
                <a:ext cx="4442037" cy="162037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BFB9F6A-CAA8-4BBC-96E3-7EEFF98EE6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r="14044"/>
              <a:stretch/>
            </p:blipFill>
            <p:spPr>
              <a:xfrm>
                <a:off x="6753169" y="3429000"/>
                <a:ext cx="4442038" cy="600342"/>
              </a:xfrm>
              <a:prstGeom prst="rect">
                <a:avLst/>
              </a:prstGeom>
            </p:spPr>
          </p:pic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CE21F6E-DA65-4E79-B599-5FCB2B07C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396524" y="570768"/>
              <a:ext cx="1381125" cy="266700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85673F6-8C46-4F1C-B1E3-211BF0E12E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5178" y="4170231"/>
            <a:ext cx="4021604" cy="1731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041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99CF1D7-1006-459B-8BEF-DFBAA4E34E96}"/>
              </a:ext>
            </a:extLst>
          </p:cNvPr>
          <p:cNvGrpSpPr/>
          <p:nvPr/>
        </p:nvGrpSpPr>
        <p:grpSpPr>
          <a:xfrm>
            <a:off x="3586418" y="370418"/>
            <a:ext cx="7225017" cy="5411023"/>
            <a:chOff x="327378" y="1607909"/>
            <a:chExt cx="5746911" cy="44787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E473F9-7F59-4446-AF6F-EC836C2DC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378" y="1607909"/>
              <a:ext cx="5313740" cy="419458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99248A1-E7F8-4267-8A3C-888AA1219668}"/>
                </a:ext>
              </a:extLst>
            </p:cNvPr>
            <p:cNvSpPr txBox="1"/>
            <p:nvPr/>
          </p:nvSpPr>
          <p:spPr>
            <a:xfrm>
              <a:off x="2984248" y="5831925"/>
              <a:ext cx="3090041" cy="254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Source: I. </a:t>
              </a:r>
              <a:r>
                <a:rPr lang="en-US" sz="1400" i="1" dirty="0" err="1"/>
                <a:t>Birdthistle</a:t>
              </a:r>
              <a:r>
                <a:rPr lang="en-US" sz="1400" i="1" dirty="0"/>
                <a:t>, 2018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C9AF771-5B5E-4881-86A1-40782DB31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20" y="370418"/>
            <a:ext cx="2552572" cy="18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12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92E7E4-E087-4C10-80C4-32E72858E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21" y="118334"/>
            <a:ext cx="7444404" cy="29177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0E1431-0040-4B17-B293-339799B9D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652" y="1835748"/>
            <a:ext cx="5024731" cy="3973381"/>
          </a:xfrm>
          <a:prstGeom prst="rect">
            <a:avLst/>
          </a:prstGeom>
          <a:ln>
            <a:solidFill>
              <a:srgbClr val="FAD1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F63531-4839-46CE-ADCD-BA3686E8A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0952" y="525693"/>
            <a:ext cx="1973127" cy="1046355"/>
          </a:xfrm>
          <a:prstGeom prst="rect">
            <a:avLst/>
          </a:prstGeom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D69D27-4757-46BF-8920-454F610D297D}"/>
              </a:ext>
            </a:extLst>
          </p:cNvPr>
          <p:cNvSpPr txBox="1"/>
          <p:nvPr/>
        </p:nvSpPr>
        <p:spPr>
          <a:xfrm>
            <a:off x="885669" y="3495855"/>
            <a:ext cx="4772565" cy="1631216"/>
          </a:xfrm>
          <a:prstGeom prst="rect">
            <a:avLst/>
          </a:prstGeom>
          <a:solidFill>
            <a:srgbClr val="FAD7C4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data guiding </a:t>
            </a:r>
            <a:r>
              <a:rPr lang="en-US" sz="2000" dirty="0"/>
              <a:t>decision-making and strategic and programmatic change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central body </a:t>
            </a:r>
            <a:r>
              <a:rPr lang="en-US" sz="2000" dirty="0"/>
              <a:t>to set strategy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willingness to change course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/>
              <a:t>community engagement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685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A87475-0951-463E-8850-980C2AA0F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10" y="161412"/>
            <a:ext cx="5881688" cy="216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991" y="649042"/>
            <a:ext cx="5282343" cy="20807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28B99D-2B4F-42FE-9599-42512FDA5F87}"/>
              </a:ext>
            </a:extLst>
          </p:cNvPr>
          <p:cNvSpPr txBox="1"/>
          <p:nvPr/>
        </p:nvSpPr>
        <p:spPr>
          <a:xfrm rot="10800000" flipV="1">
            <a:off x="523471" y="2428739"/>
            <a:ext cx="5858917" cy="3477875"/>
          </a:xfrm>
          <a:prstGeom prst="rect">
            <a:avLst/>
          </a:prstGeom>
          <a:solidFill>
            <a:srgbClr val="FAD7C4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 Narrow" panose="020B0606020202030204" pitchFamily="34" charset="0"/>
              </a:rPr>
              <a:t>fiscal support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 Narrow" panose="020B0606020202030204" pitchFamily="34" charset="0"/>
              </a:rPr>
              <a:t>political support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 Narrow" panose="020B0606020202030204" pitchFamily="34" charset="0"/>
              </a:rPr>
              <a:t>community involvement, integration, buy-in, and depth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 Narrow" panose="020B0606020202030204" pitchFamily="34" charset="0"/>
              </a:rPr>
              <a:t>partnerships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 Narrow" panose="020B0606020202030204" pitchFamily="34" charset="0"/>
              </a:rPr>
              <a:t>balancing flexibility/adaptability and standardization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 Narrow" panose="020B0606020202030204" pitchFamily="34" charset="0"/>
              </a:rPr>
              <a:t>supportive policy, regulatory, and legal environment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 Narrow" panose="020B0606020202030204" pitchFamily="34" charset="0"/>
              </a:rPr>
              <a:t>building and sustaining strong organizational capacity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 Narrow" panose="020B0606020202030204" pitchFamily="34" charset="0"/>
              </a:rPr>
              <a:t>country ownership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 Narrow" panose="020B0606020202030204" pitchFamily="34" charset="0"/>
              </a:rPr>
              <a:t>decentralization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 Narrow" panose="020B0606020202030204" pitchFamily="34" charset="0"/>
              </a:rPr>
              <a:t>ongoing focus on sustainability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Arial Narrow" panose="020B0606020202030204" pitchFamily="34" charset="0"/>
              </a:rPr>
              <a:t>emphasizing inequities</a:t>
            </a:r>
          </a:p>
        </p:txBody>
      </p:sp>
      <p:pic>
        <p:nvPicPr>
          <p:cNvPr id="1026" name="Picture 2" descr="Cover of Disease Control Priorities in Developing Countr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158" y="4429398"/>
            <a:ext cx="1292975" cy="161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012133" y="4550049"/>
            <a:ext cx="2050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Medlin CA, Chowdhury M, Jamison DT, et al. Improving the Health of Populations: Lessons of Experience. In: Jamison DT, </a:t>
            </a:r>
            <a:r>
              <a:rPr lang="en-US" sz="800" dirty="0" err="1"/>
              <a:t>Breman</a:t>
            </a:r>
            <a:r>
              <a:rPr lang="en-US" sz="800" dirty="0"/>
              <a:t> JG, </a:t>
            </a:r>
            <a:r>
              <a:rPr lang="en-US" sz="800" dirty="0" err="1"/>
              <a:t>Measham</a:t>
            </a:r>
            <a:r>
              <a:rPr lang="en-US" sz="800" dirty="0"/>
              <a:t> AR, et al., editors. Disease Control Priorities in Developing Countries. 2nd edition. Washington (DC): The International Bank for Reconstruction and Development / The World Bank; 2006. Chapter 8.Available from: https://www.ncbi.nlm.nih.gov/books/NBK11736/ Co-published by Oxford University Press, New York.</a:t>
            </a:r>
            <a:endParaRPr lang="en-US" sz="5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0935" y="2715867"/>
            <a:ext cx="5481576" cy="10735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5062" y="3369725"/>
            <a:ext cx="1493321" cy="5597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1599" y="3486585"/>
            <a:ext cx="1179055" cy="2099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491" y="3929507"/>
            <a:ext cx="1540373" cy="211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05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D2CCD121-AAC3-40A4-984F-33118E1745EA}"/>
              </a:ext>
            </a:extLst>
          </p:cNvPr>
          <p:cNvGrpSpPr/>
          <p:nvPr/>
        </p:nvGrpSpPr>
        <p:grpSpPr>
          <a:xfrm>
            <a:off x="335857" y="155834"/>
            <a:ext cx="8216168" cy="6347972"/>
            <a:chOff x="196556" y="421201"/>
            <a:chExt cx="8216168" cy="634797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3A3345-076A-4BB2-B017-D762292D7D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150" t="22493" r="39701" b="32109"/>
            <a:stretch/>
          </p:blipFill>
          <p:spPr>
            <a:xfrm>
              <a:off x="196556" y="5255683"/>
              <a:ext cx="1208689" cy="151349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19573F7-C331-48D2-8EDD-74153305E3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531" b="8807"/>
            <a:stretch/>
          </p:blipFill>
          <p:spPr>
            <a:xfrm>
              <a:off x="3199561" y="421201"/>
              <a:ext cx="5213163" cy="49706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E7E02D-7837-48FE-A9BA-76BA9712C95A}"/>
                </a:ext>
              </a:extLst>
            </p:cNvPr>
            <p:cNvSpPr txBox="1"/>
            <p:nvPr/>
          </p:nvSpPr>
          <p:spPr>
            <a:xfrm rot="16200000">
              <a:off x="1623902" y="3042556"/>
              <a:ext cx="368007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     Vulnerability related to the NAPS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DCCC54-69E4-4AEB-AF14-CD2381D88F49}"/>
                </a:ext>
              </a:extLst>
            </p:cNvPr>
            <p:cNvSpPr txBox="1"/>
            <p:nvPr/>
          </p:nvSpPr>
          <p:spPr>
            <a:xfrm>
              <a:off x="4030073" y="4978684"/>
              <a:ext cx="246939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Candara" panose="020E0502030303020204" pitchFamily="34" charset="0"/>
                </a:rPr>
                <a:t>“V</a:t>
              </a:r>
              <a:r>
                <a:rPr lang="en-US" sz="1200" b="1" baseline="-25000" dirty="0">
                  <a:latin typeface="Candara" panose="020E0502030303020204" pitchFamily="34" charset="0"/>
                </a:rPr>
                <a:t>0</a:t>
              </a:r>
              <a:r>
                <a:rPr lang="en-US" sz="1200" b="1" dirty="0">
                  <a:latin typeface="Candara" panose="020E0502030303020204" pitchFamily="34" charset="0"/>
                </a:rPr>
                <a:t>”=minimal vulnerability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9DF672-0244-4DBA-A769-661250E9F1B9}"/>
                </a:ext>
              </a:extLst>
            </p:cNvPr>
            <p:cNvSpPr txBox="1"/>
            <p:nvPr/>
          </p:nvSpPr>
          <p:spPr>
            <a:xfrm>
              <a:off x="6510350" y="430924"/>
              <a:ext cx="1250732" cy="4685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latin typeface="Candara" panose="020E0502030303020204" pitchFamily="34" charset="0"/>
                </a:rPr>
                <a:t>maximum</a:t>
              </a:r>
            </a:p>
            <a:p>
              <a:pPr algn="r"/>
              <a:r>
                <a:rPr lang="en-US" sz="1200" b="1" dirty="0">
                  <a:latin typeface="Candara" panose="020E0502030303020204" pitchFamily="34" charset="0"/>
                </a:rPr>
                <a:t>vulnerability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6AF6A91-AEDF-4D9C-A028-E480C5F57CF7}"/>
                </a:ext>
              </a:extLst>
            </p:cNvPr>
            <p:cNvSpPr txBox="1"/>
            <p:nvPr/>
          </p:nvSpPr>
          <p:spPr>
            <a:xfrm>
              <a:off x="4101452" y="4698871"/>
              <a:ext cx="2192874" cy="3436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50"/>
                  </a:solidFill>
                </a:rPr>
                <a:t> Social vulnerability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8E7B2C0-F390-473E-A8B6-770A115F5D6D}"/>
                </a:ext>
              </a:extLst>
            </p:cNvPr>
            <p:cNvSpPr txBox="1"/>
            <p:nvPr/>
          </p:nvSpPr>
          <p:spPr>
            <a:xfrm rot="19760853">
              <a:off x="6204503" y="4191656"/>
              <a:ext cx="2132670" cy="3436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</a:rPr>
                <a:t>Individual vulnerability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A54652C-EDD3-4D44-B840-C1058ABE5B3C}"/>
                </a:ext>
              </a:extLst>
            </p:cNvPr>
            <p:cNvGrpSpPr/>
            <p:nvPr/>
          </p:nvGrpSpPr>
          <p:grpSpPr>
            <a:xfrm>
              <a:off x="6311749" y="3599785"/>
              <a:ext cx="1757326" cy="995080"/>
              <a:chOff x="6311749" y="3490970"/>
              <a:chExt cx="1757326" cy="980421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A28062-3500-41E7-A486-65B16DBEBAF2}"/>
                  </a:ext>
                </a:extLst>
              </p:cNvPr>
              <p:cNvSpPr txBox="1"/>
              <p:nvPr/>
            </p:nvSpPr>
            <p:spPr>
              <a:xfrm rot="19788968">
                <a:off x="6311749" y="4194392"/>
                <a:ext cx="50230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Low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6DB6AC-4C79-4CBB-8CA3-1BA2F1E11F12}"/>
                  </a:ext>
                </a:extLst>
              </p:cNvPr>
              <p:cNvSpPr txBox="1"/>
              <p:nvPr/>
            </p:nvSpPr>
            <p:spPr>
              <a:xfrm rot="19747572">
                <a:off x="6712939" y="3834809"/>
                <a:ext cx="100883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Intermediate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F923C5-1987-44FE-8427-44F838BDDCC6}"/>
                  </a:ext>
                </a:extLst>
              </p:cNvPr>
              <p:cNvSpPr txBox="1"/>
              <p:nvPr/>
            </p:nvSpPr>
            <p:spPr>
              <a:xfrm rot="19638185">
                <a:off x="7581120" y="3490970"/>
                <a:ext cx="48795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High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A29A693-7442-4498-9688-D21FC18D439A}"/>
                </a:ext>
              </a:extLst>
            </p:cNvPr>
            <p:cNvGrpSpPr/>
            <p:nvPr/>
          </p:nvGrpSpPr>
          <p:grpSpPr>
            <a:xfrm rot="18041495">
              <a:off x="2888671" y="2846242"/>
              <a:ext cx="1757685" cy="995056"/>
              <a:chOff x="6337284" y="3553100"/>
              <a:chExt cx="1731791" cy="995056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AED5987-EE27-4B37-A042-EFF9430F1A6D}"/>
                  </a:ext>
                </a:extLst>
              </p:cNvPr>
              <p:cNvSpPr txBox="1"/>
              <p:nvPr/>
            </p:nvSpPr>
            <p:spPr>
              <a:xfrm rot="19638185">
                <a:off x="6337284" y="4271157"/>
                <a:ext cx="46245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Low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16F655-062A-4BB5-9B68-639A95A399CA}"/>
                  </a:ext>
                </a:extLst>
              </p:cNvPr>
              <p:cNvSpPr txBox="1"/>
              <p:nvPr/>
            </p:nvSpPr>
            <p:spPr>
              <a:xfrm rot="19747572">
                <a:off x="6712939" y="3896941"/>
                <a:ext cx="100883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Intermediate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AFA30D3-BEDA-4A1D-81EF-575BC08BF0A6}"/>
                  </a:ext>
                </a:extLst>
              </p:cNvPr>
              <p:cNvSpPr txBox="1"/>
              <p:nvPr/>
            </p:nvSpPr>
            <p:spPr>
              <a:xfrm rot="19638185">
                <a:off x="7581120" y="3553100"/>
                <a:ext cx="48795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High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6AC553A-51B6-47B7-AEAF-B1B3788D0FA8}"/>
                </a:ext>
              </a:extLst>
            </p:cNvPr>
            <p:cNvGrpSpPr/>
            <p:nvPr/>
          </p:nvGrpSpPr>
          <p:grpSpPr>
            <a:xfrm rot="1818326">
              <a:off x="4191986" y="4138911"/>
              <a:ext cx="1737402" cy="1000513"/>
              <a:chOff x="6337177" y="3562377"/>
              <a:chExt cx="1737402" cy="985774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871753C-BA5C-41A6-972A-3FF5BCC46D0F}"/>
                  </a:ext>
                </a:extLst>
              </p:cNvPr>
              <p:cNvSpPr txBox="1"/>
              <p:nvPr/>
            </p:nvSpPr>
            <p:spPr>
              <a:xfrm rot="19781674">
                <a:off x="6337177" y="4271152"/>
                <a:ext cx="46245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Low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05C678A-7581-49F2-B549-83250B93EE5C}"/>
                  </a:ext>
                </a:extLst>
              </p:cNvPr>
              <p:cNvSpPr txBox="1"/>
              <p:nvPr/>
            </p:nvSpPr>
            <p:spPr>
              <a:xfrm rot="19747572">
                <a:off x="6718432" y="3906202"/>
                <a:ext cx="100883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Intermediate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00CF031-968C-452B-9136-76B45C61E357}"/>
                  </a:ext>
                </a:extLst>
              </p:cNvPr>
              <p:cNvSpPr txBox="1"/>
              <p:nvPr/>
            </p:nvSpPr>
            <p:spPr>
              <a:xfrm rot="19781674">
                <a:off x="7586624" y="3562377"/>
                <a:ext cx="48795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High</a:t>
                </a:r>
              </a:p>
            </p:txBody>
          </p:sp>
        </p:grpSp>
      </p:grpSp>
      <p:sp>
        <p:nvSpPr>
          <p:cNvPr id="39" name="Speech Bubble: Oval 38">
            <a:extLst>
              <a:ext uri="{FF2B5EF4-FFF2-40B4-BE49-F238E27FC236}">
                <a16:creationId xmlns:a16="http://schemas.microsoft.com/office/drawing/2014/main" id="{F11430FF-9815-4CAC-B154-F8E78901A63D}"/>
              </a:ext>
            </a:extLst>
          </p:cNvPr>
          <p:cNvSpPr/>
          <p:nvPr/>
        </p:nvSpPr>
        <p:spPr>
          <a:xfrm>
            <a:off x="8839657" y="786445"/>
            <a:ext cx="2583718" cy="2767711"/>
          </a:xfrm>
          <a:prstGeom prst="wedgeEllipseCallout">
            <a:avLst>
              <a:gd name="adj1" fmla="val -68624"/>
              <a:gd name="adj2" fmla="val 5450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4625"/>
            <a:endParaRPr lang="en-US" dirty="0">
              <a:latin typeface="Arial Narrow" panose="020B0606020202030204" pitchFamily="34" charset="0"/>
            </a:endParaRPr>
          </a:p>
          <a:p>
            <a:pPr marL="174625"/>
            <a:endParaRPr lang="en-US" dirty="0">
              <a:latin typeface="Arial Narrow" panose="020B0606020202030204" pitchFamily="34" charset="0"/>
            </a:endParaRPr>
          </a:p>
          <a:p>
            <a:pPr marL="174625"/>
            <a:r>
              <a:rPr lang="en-US" dirty="0">
                <a:solidFill>
                  <a:srgbClr val="0070C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Age, sex, gender</a:t>
            </a:r>
          </a:p>
          <a:p>
            <a:pPr marL="174625"/>
            <a:r>
              <a:rPr lang="en-US" dirty="0">
                <a:solidFill>
                  <a:srgbClr val="0070C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Educational level</a:t>
            </a:r>
          </a:p>
          <a:p>
            <a:pPr marL="174625"/>
            <a:r>
              <a:rPr lang="en-US" dirty="0">
                <a:solidFill>
                  <a:srgbClr val="0070C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Knowledge </a:t>
            </a:r>
          </a:p>
          <a:p>
            <a:pPr marL="174625"/>
            <a:r>
              <a:rPr lang="en-US" dirty="0">
                <a:solidFill>
                  <a:srgbClr val="0070C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Values, beliefs</a:t>
            </a:r>
          </a:p>
          <a:p>
            <a:pPr marL="174625"/>
            <a:r>
              <a:rPr lang="en-US" dirty="0">
                <a:solidFill>
                  <a:srgbClr val="0070C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Sexual practices</a:t>
            </a:r>
          </a:p>
          <a:p>
            <a:pPr marL="174625"/>
            <a:r>
              <a:rPr lang="en-US" dirty="0">
                <a:solidFill>
                  <a:srgbClr val="0070C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Interpersonal relationships, etc.</a:t>
            </a:r>
          </a:p>
          <a:p>
            <a:pPr marL="174625"/>
            <a:r>
              <a:rPr lang="en-US" dirty="0">
                <a:latin typeface="Arial Narrow" panose="020B0606020202030204" pitchFamily="34" charset="0"/>
              </a:rPr>
              <a:t> </a:t>
            </a:r>
          </a:p>
          <a:p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0" name="Speech Bubble: Oval 39">
            <a:extLst>
              <a:ext uri="{FF2B5EF4-FFF2-40B4-BE49-F238E27FC236}">
                <a16:creationId xmlns:a16="http://schemas.microsoft.com/office/drawing/2014/main" id="{9930670D-CD4B-4CF3-AEC5-75F4D09A6345}"/>
              </a:ext>
            </a:extLst>
          </p:cNvPr>
          <p:cNvSpPr/>
          <p:nvPr/>
        </p:nvSpPr>
        <p:spPr>
          <a:xfrm>
            <a:off x="466426" y="266934"/>
            <a:ext cx="2826053" cy="2852059"/>
          </a:xfrm>
          <a:prstGeom prst="wedgeEllipseCallout">
            <a:avLst>
              <a:gd name="adj1" fmla="val 54521"/>
              <a:gd name="adj2" fmla="val 48361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  <a:latin typeface="Arial Narrow" panose="020B0606020202030204" pitchFamily="34" charset="0"/>
              <a:cs typeface="MV Boli" panose="02000500030200090000" pitchFamily="2" charset="0"/>
            </a:endParaRPr>
          </a:p>
          <a:p>
            <a:pPr algn="ctr"/>
            <a:endParaRPr lang="en-US" dirty="0">
              <a:solidFill>
                <a:srgbClr val="C00000"/>
              </a:solidFill>
              <a:latin typeface="Arial Narrow" panose="020B0606020202030204" pitchFamily="34" charset="0"/>
              <a:cs typeface="MV Boli" panose="02000500030200090000" pitchFamily="2" charset="0"/>
            </a:endParaRPr>
          </a:p>
          <a:p>
            <a:pPr algn="ctr"/>
            <a:r>
              <a:rPr lang="en-US" dirty="0">
                <a:solidFill>
                  <a:srgbClr val="C000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Policies &amp; norms,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Existence or not of high quality, accessible, acceptable, affordable, effective and stigma-free health services</a:t>
            </a:r>
          </a:p>
          <a:p>
            <a:pPr algn="ctr"/>
            <a:endParaRPr lang="en-US" dirty="0">
              <a:solidFill>
                <a:srgbClr val="C00000"/>
              </a:solidFill>
              <a:latin typeface="Arial Narrow" panose="020B0606020202030204" pitchFamily="34" charset="0"/>
              <a:cs typeface="MV Boli" panose="02000500030200090000" pitchFamily="2" charset="0"/>
            </a:endParaRPr>
          </a:p>
          <a:p>
            <a:pPr algn="ctr"/>
            <a:endParaRPr lang="en-US" dirty="0">
              <a:solidFill>
                <a:srgbClr val="C00000"/>
              </a:solidFill>
              <a:latin typeface="Arial Narrow" panose="020B0606020202030204" pitchFamily="34" charset="0"/>
              <a:cs typeface="MV Boli" panose="02000500030200090000" pitchFamily="2" charset="0"/>
            </a:endParaRPr>
          </a:p>
        </p:txBody>
      </p:sp>
      <p:sp>
        <p:nvSpPr>
          <p:cNvPr id="41" name="Speech Bubble: Oval 40">
            <a:extLst>
              <a:ext uri="{FF2B5EF4-FFF2-40B4-BE49-F238E27FC236}">
                <a16:creationId xmlns:a16="http://schemas.microsoft.com/office/drawing/2014/main" id="{49E72380-6D66-44CE-9BC4-CB368D2B72D7}"/>
              </a:ext>
            </a:extLst>
          </p:cNvPr>
          <p:cNvSpPr/>
          <p:nvPr/>
        </p:nvSpPr>
        <p:spPr>
          <a:xfrm>
            <a:off x="7554549" y="4306098"/>
            <a:ext cx="4000481" cy="2056936"/>
          </a:xfrm>
          <a:prstGeom prst="wedgeEllipseCallout">
            <a:avLst>
              <a:gd name="adj1" fmla="val -88748"/>
              <a:gd name="adj2" fmla="val -3130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  <a:latin typeface="Arial Narrow" panose="020B0606020202030204" pitchFamily="34" charset="0"/>
              <a:cs typeface="MV Boli" panose="02000500030200090000" pitchFamily="2" charset="0"/>
            </a:endParaRPr>
          </a:p>
          <a:p>
            <a:pPr algn="ctr"/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Gender, racial, ethnical, intergenerational relations</a:t>
            </a:r>
          </a:p>
          <a:p>
            <a:pPr algn="ctr"/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Punitive or protective laws</a:t>
            </a:r>
          </a:p>
          <a:p>
            <a:pPr algn="ctr"/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Access to employment, education, housing, justice, etc.</a:t>
            </a:r>
          </a:p>
          <a:p>
            <a:pPr algn="ctr"/>
            <a:endParaRPr lang="en-US" dirty="0">
              <a:solidFill>
                <a:srgbClr val="00B050"/>
              </a:solidFill>
              <a:latin typeface="Arial Narrow" panose="020B0606020202030204" pitchFamily="34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FEC9AF-5E8E-44B4-ACDB-070F2392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744" y="2439879"/>
            <a:ext cx="10363200" cy="1362075"/>
          </a:xfrm>
        </p:spPr>
        <p:txBody>
          <a:bodyPr/>
          <a:lstStyle/>
          <a:p>
            <a:pPr algn="ctr"/>
            <a:r>
              <a:rPr lang="en-US" i="1" cap="none" dirty="0"/>
              <a:t>I have no conflict of interest</a:t>
            </a:r>
          </a:p>
        </p:txBody>
      </p:sp>
    </p:spTree>
    <p:extLst>
      <p:ext uri="{BB962C8B-B14F-4D97-AF65-F5344CB8AC3E}">
        <p14:creationId xmlns:p14="http://schemas.microsoft.com/office/powerpoint/2010/main" val="1591230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eclaration of human righ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843" y="988440"/>
            <a:ext cx="3095025" cy="45582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declaration of human righ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47591" cy="612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724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4AD37E-8033-4E1A-A65C-62514A2F8A5B}"/>
              </a:ext>
            </a:extLst>
          </p:cNvPr>
          <p:cNvSpPr txBox="1"/>
          <p:nvPr/>
        </p:nvSpPr>
        <p:spPr>
          <a:xfrm>
            <a:off x="7609489" y="5276194"/>
            <a:ext cx="4183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26706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14CA5D-8FFA-4D04-B082-BD87D9CA0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272A64-3146-416D-A525-FE77D5557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044" y="1802523"/>
            <a:ext cx="9024475" cy="3386165"/>
          </a:xfrm>
        </p:spPr>
        <p:txBody>
          <a:bodyPr>
            <a:normAutofit fontScale="92500"/>
          </a:bodyPr>
          <a:lstStyle/>
          <a:p>
            <a:r>
              <a:rPr lang="en-US" dirty="0"/>
              <a:t>Progress in preventing new HIV infections</a:t>
            </a:r>
          </a:p>
          <a:p>
            <a:r>
              <a:rPr lang="en-US" dirty="0"/>
              <a:t>Impact of combination HIV prevention in high and low prevalence settings</a:t>
            </a:r>
          </a:p>
          <a:p>
            <a:r>
              <a:rPr lang="en-US" dirty="0"/>
              <a:t>Emerging evidences on the role of structural factors</a:t>
            </a:r>
          </a:p>
          <a:p>
            <a:r>
              <a:rPr lang="en-US" dirty="0"/>
              <a:t>Lessons learned towards scaling up HIV prevention</a:t>
            </a:r>
          </a:p>
          <a:p>
            <a:r>
              <a:rPr lang="en-US" dirty="0"/>
              <a:t>Final remarks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78"/>
          <a:stretch/>
        </p:blipFill>
        <p:spPr>
          <a:xfrm>
            <a:off x="0" y="846139"/>
            <a:ext cx="2347590" cy="494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93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1495AA-CA02-4181-9908-6A5871A363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14" b="11784"/>
          <a:stretch/>
        </p:blipFill>
        <p:spPr>
          <a:xfrm>
            <a:off x="541059" y="1375969"/>
            <a:ext cx="10845828" cy="40580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1B98BD-86AB-4106-A136-8599EFE8E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4362" y="4853206"/>
            <a:ext cx="1374752" cy="1891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7A8C31-FA7F-4B7F-82B4-ACFB1989C0D9}"/>
              </a:ext>
            </a:extLst>
          </p:cNvPr>
          <p:cNvSpPr txBox="1"/>
          <p:nvPr/>
        </p:nvSpPr>
        <p:spPr>
          <a:xfrm>
            <a:off x="762378" y="490246"/>
            <a:ext cx="11178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Estimated trend in number of new HIV infections globally, 1990-2018, and 2020 target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4C1BBF-5BC7-4584-B08D-0E0CFDEBD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87" y="5732033"/>
            <a:ext cx="28289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0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48398AE-5530-410B-BB7C-AC13031DD391}"/>
              </a:ext>
            </a:extLst>
          </p:cNvPr>
          <p:cNvGrpSpPr/>
          <p:nvPr/>
        </p:nvGrpSpPr>
        <p:grpSpPr>
          <a:xfrm>
            <a:off x="270446" y="915642"/>
            <a:ext cx="3129749" cy="2253479"/>
            <a:chOff x="458039" y="325330"/>
            <a:chExt cx="3912331" cy="249367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8841DDF-D114-4F54-9B5E-2D4E7A2B1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039" y="675322"/>
              <a:ext cx="3912331" cy="214368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FA39541-E6E6-4D29-B365-A617F975D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0281" y="1979406"/>
              <a:ext cx="872969" cy="42997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E459F1D-553A-4F69-B667-FC45AE2AD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4958" y="325330"/>
              <a:ext cx="3775542" cy="35994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959E972-425C-46A2-B7B7-DFB0613FB29C}"/>
              </a:ext>
            </a:extLst>
          </p:cNvPr>
          <p:cNvGrpSpPr/>
          <p:nvPr/>
        </p:nvGrpSpPr>
        <p:grpSpPr>
          <a:xfrm>
            <a:off x="6312308" y="889373"/>
            <a:ext cx="2886616" cy="2267768"/>
            <a:chOff x="6312308" y="889373"/>
            <a:chExt cx="2886616" cy="226776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B06FE25-F1E7-480B-A572-3097EA5BF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12308" y="1228932"/>
              <a:ext cx="2886616" cy="192820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E999C75-D7B4-4DD9-9A22-582289FF8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80992" y="2521152"/>
              <a:ext cx="650822" cy="42479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AE4C6B9-74A0-4CB3-8E49-181AF304A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82594" y="889373"/>
              <a:ext cx="2758511" cy="361366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6522D08-67C4-43D7-8471-0970F3A928E3}"/>
              </a:ext>
            </a:extLst>
          </p:cNvPr>
          <p:cNvSpPr txBox="1"/>
          <p:nvPr/>
        </p:nvSpPr>
        <p:spPr>
          <a:xfrm>
            <a:off x="1357386" y="205418"/>
            <a:ext cx="982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Estimated trends in new HIV infections and % reduction between 2010-2018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50258C6-CF1F-409D-AF9B-FD3386CDE5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5214" y="5708362"/>
            <a:ext cx="2553652" cy="331190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0C23E464-B04C-434F-AB1F-5C28BB2E970E}"/>
              </a:ext>
            </a:extLst>
          </p:cNvPr>
          <p:cNvGrpSpPr/>
          <p:nvPr/>
        </p:nvGrpSpPr>
        <p:grpSpPr>
          <a:xfrm>
            <a:off x="257088" y="3354549"/>
            <a:ext cx="2971361" cy="2044094"/>
            <a:chOff x="257088" y="3354549"/>
            <a:chExt cx="2971361" cy="204409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5DB5CF4-AB1B-4079-8AF9-27259AEE3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7088" y="3668087"/>
              <a:ext cx="2971361" cy="173055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FF216A7-F3D4-49AC-B3A2-72F5A5D27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14731" y="4617804"/>
              <a:ext cx="628038" cy="45105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C108D54-321B-4FB5-8245-AC0A136BC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16504" y="3354549"/>
              <a:ext cx="1664129" cy="313538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F3A74B5-642D-4417-B4C0-763986FDB255}"/>
              </a:ext>
            </a:extLst>
          </p:cNvPr>
          <p:cNvGrpSpPr/>
          <p:nvPr/>
        </p:nvGrpSpPr>
        <p:grpSpPr>
          <a:xfrm>
            <a:off x="3412085" y="889373"/>
            <a:ext cx="2876328" cy="2279748"/>
            <a:chOff x="3412085" y="889373"/>
            <a:chExt cx="2876328" cy="227974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E2E6823-C94E-4CB8-8002-0709C9E53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412085" y="1240912"/>
              <a:ext cx="2876328" cy="192820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DB5DDCE-E932-4D11-A3FE-91F8F81F1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353037" y="1643241"/>
              <a:ext cx="702454" cy="41556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9959E82-4648-4066-A630-A276431E0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276091" y="889373"/>
              <a:ext cx="1160321" cy="365601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F1C3AE-0BD1-442C-9157-761D93E487F7}"/>
              </a:ext>
            </a:extLst>
          </p:cNvPr>
          <p:cNvGrpSpPr/>
          <p:nvPr/>
        </p:nvGrpSpPr>
        <p:grpSpPr>
          <a:xfrm>
            <a:off x="9038432" y="3363831"/>
            <a:ext cx="3080297" cy="2052964"/>
            <a:chOff x="9038432" y="3363831"/>
            <a:chExt cx="3080297" cy="205296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8A36FFF-F45C-4EE7-9918-AF6459BA6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038432" y="3668087"/>
              <a:ext cx="2998147" cy="174870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FE58DCF-3576-4253-8FF9-339A1EC60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1006599" y="4563674"/>
              <a:ext cx="774626" cy="48499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6DBF7FC-56AB-4C36-A638-1732C91797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t="1" r="-644" b="-7167"/>
            <a:stretch/>
          </p:blipFill>
          <p:spPr>
            <a:xfrm>
              <a:off x="9120582" y="3363831"/>
              <a:ext cx="2998147" cy="294974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5012F78-787E-43F1-BF38-630BAD75A767}"/>
              </a:ext>
            </a:extLst>
          </p:cNvPr>
          <p:cNvGrpSpPr/>
          <p:nvPr/>
        </p:nvGrpSpPr>
        <p:grpSpPr>
          <a:xfrm>
            <a:off x="3153569" y="3408685"/>
            <a:ext cx="3145858" cy="2008110"/>
            <a:chOff x="3153569" y="3408685"/>
            <a:chExt cx="3145858" cy="200811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05869B0-54AF-4B48-A56C-1D4E8BCB1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153569" y="3620790"/>
              <a:ext cx="3145858" cy="179600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3DFF329-8324-4DA6-8F89-E05374F80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854095" y="4641129"/>
              <a:ext cx="617184" cy="50882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244B04F-7276-476B-86EA-2EB00B425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025397" y="3408685"/>
              <a:ext cx="1409643" cy="275244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0DA409B-94B0-4106-8BDE-4DB6EF2ACA39}"/>
              </a:ext>
            </a:extLst>
          </p:cNvPr>
          <p:cNvGrpSpPr/>
          <p:nvPr/>
        </p:nvGrpSpPr>
        <p:grpSpPr>
          <a:xfrm>
            <a:off x="6382594" y="3368366"/>
            <a:ext cx="2700056" cy="2048429"/>
            <a:chOff x="6382594" y="3368366"/>
            <a:chExt cx="2700056" cy="2048429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7D983F6-0219-4B66-9E35-7D7A023ED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82594" y="3683929"/>
              <a:ext cx="2700056" cy="1732866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FF6F5CA-3DFA-4070-976C-2DFD235D2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593359" y="4020310"/>
              <a:ext cx="718687" cy="442869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ECCDE84-995A-4487-99CF-C7606775F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426811" y="3368366"/>
              <a:ext cx="2611621" cy="299721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73C26A2-EEFC-4640-A11A-1B7F7469BEF3}"/>
              </a:ext>
            </a:extLst>
          </p:cNvPr>
          <p:cNvGrpSpPr/>
          <p:nvPr/>
        </p:nvGrpSpPr>
        <p:grpSpPr>
          <a:xfrm>
            <a:off x="9141106" y="815280"/>
            <a:ext cx="2857760" cy="2307058"/>
            <a:chOff x="9141106" y="815280"/>
            <a:chExt cx="2857760" cy="2307058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834359C-866C-4013-89A9-446D3FF20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9141106" y="1291094"/>
              <a:ext cx="2857760" cy="1831244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A8FC1F8-A41A-4324-ACB0-08DB84631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0013189" y="2337014"/>
              <a:ext cx="694541" cy="397681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58D0745-09FB-4782-9204-F13B09D8D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9363547" y="815280"/>
              <a:ext cx="2608097" cy="24865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5CDF4E7-F790-4B68-ABF7-453C024E6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9741709" y="1042440"/>
              <a:ext cx="1851772" cy="2239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3249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02" y="202800"/>
            <a:ext cx="8153400" cy="580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200" y="4636695"/>
            <a:ext cx="1282397" cy="1677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240" y="4148552"/>
            <a:ext cx="1555415" cy="22307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8534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7C5D64-4F02-413B-8FE5-D3640554C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232" y="372499"/>
            <a:ext cx="3843971" cy="566530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69135" y="1323720"/>
            <a:ext cx="5543550" cy="3324307"/>
            <a:chOff x="143097" y="306308"/>
            <a:chExt cx="5543550" cy="332430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D3A8B36-2263-4033-A6E8-7F0AD9730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097" y="306308"/>
              <a:ext cx="5543550" cy="2999743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2D833F7-73D0-467C-B22F-69D082906D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7611"/>
            <a:stretch/>
          </p:blipFill>
          <p:spPr>
            <a:xfrm>
              <a:off x="3382958" y="3304543"/>
              <a:ext cx="2213532" cy="326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2301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5319C78-5BA6-4319-B8FA-DA5A7590B096}"/>
              </a:ext>
            </a:extLst>
          </p:cNvPr>
          <p:cNvGrpSpPr/>
          <p:nvPr/>
        </p:nvGrpSpPr>
        <p:grpSpPr>
          <a:xfrm>
            <a:off x="433505" y="258718"/>
            <a:ext cx="7673224" cy="2211456"/>
            <a:chOff x="874539" y="408836"/>
            <a:chExt cx="6970256" cy="199574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44BDF3B-EBCE-41D5-BC1B-82D05066F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4539" y="408836"/>
              <a:ext cx="6970256" cy="163014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83FDF83-4198-4F15-AAB9-180B22A64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5999" y="1778864"/>
              <a:ext cx="1748795" cy="625715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1EA15D1-BAF3-4194-9C5C-E1B9F6E32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702" y="2653685"/>
            <a:ext cx="8179901" cy="30325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0B88FB-4C55-4D59-953E-078CDBBEF6D7}"/>
              </a:ext>
            </a:extLst>
          </p:cNvPr>
          <p:cNvSpPr txBox="1"/>
          <p:nvPr/>
        </p:nvSpPr>
        <p:spPr>
          <a:xfrm>
            <a:off x="8612774" y="2074720"/>
            <a:ext cx="3380203" cy="3477875"/>
          </a:xfrm>
          <a:prstGeom prst="rect">
            <a:avLst/>
          </a:prstGeom>
          <a:solidFill>
            <a:srgbClr val="F5E0DC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Women in SHARE reported fewer past-year physical (16 vs. 12%) and sexual IPV (13 vs. 10%)</a:t>
            </a:r>
          </a:p>
          <a:p>
            <a:endParaRPr lang="en-US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Association after 35 months with reduction in HIV incidence 1.15 vs. 0.87 cases/100 person-years</a:t>
            </a:r>
          </a:p>
        </p:txBody>
      </p:sp>
    </p:spTree>
    <p:extLst>
      <p:ext uri="{BB962C8B-B14F-4D97-AF65-F5344CB8AC3E}">
        <p14:creationId xmlns:p14="http://schemas.microsoft.com/office/powerpoint/2010/main" val="62255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0792CBD-69E2-459C-8784-DEF486CDDB6E}"/>
              </a:ext>
            </a:extLst>
          </p:cNvPr>
          <p:cNvGrpSpPr/>
          <p:nvPr/>
        </p:nvGrpSpPr>
        <p:grpSpPr>
          <a:xfrm>
            <a:off x="237919" y="319549"/>
            <a:ext cx="7130966" cy="2162040"/>
            <a:chOff x="785308" y="738815"/>
            <a:chExt cx="7130966" cy="21620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ED145F4-F30E-4ADE-876B-F2B879EC0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618"/>
            <a:stretch/>
          </p:blipFill>
          <p:spPr>
            <a:xfrm>
              <a:off x="785308" y="738815"/>
              <a:ext cx="7130966" cy="201325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671D73F-B04B-4B56-918F-7B0B5D400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66284" y="2509919"/>
              <a:ext cx="1940202" cy="39093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BC0847F-40BA-483D-92F9-E236F735E773}"/>
              </a:ext>
            </a:extLst>
          </p:cNvPr>
          <p:cNvGrpSpPr/>
          <p:nvPr/>
        </p:nvGrpSpPr>
        <p:grpSpPr>
          <a:xfrm>
            <a:off x="237919" y="2898126"/>
            <a:ext cx="6612349" cy="2806262"/>
            <a:chOff x="1177590" y="3081839"/>
            <a:chExt cx="5078589" cy="21336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AF24037-612F-40A7-921E-1D03F2C36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7590" y="3567614"/>
              <a:ext cx="5048250" cy="16478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79E6CDF-CE01-4268-A7BE-FF93624A6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88879" y="3081839"/>
              <a:ext cx="5067300" cy="48577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678F02D-DC6B-46BA-87F1-712F2293D8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0561" y="2900855"/>
            <a:ext cx="5223860" cy="28062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E800B6-6AE5-47D6-BDD3-E54CE1237A23}"/>
              </a:ext>
            </a:extLst>
          </p:cNvPr>
          <p:cNvSpPr txBox="1"/>
          <p:nvPr/>
        </p:nvSpPr>
        <p:spPr>
          <a:xfrm>
            <a:off x="7658867" y="830598"/>
            <a:ext cx="4015719" cy="1369606"/>
          </a:xfrm>
          <a:prstGeom prst="rect">
            <a:avLst/>
          </a:prstGeom>
          <a:solidFill>
            <a:srgbClr val="F5E0DC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pPr algn="ctr"/>
            <a:r>
              <a:rPr lang="en-US" sz="2400" b="1" dirty="0"/>
              <a:t>Incidence declined as VMMC, HIV-testing, and ART were rapidly scaled-up</a:t>
            </a:r>
          </a:p>
        </p:txBody>
      </p:sp>
    </p:spTree>
    <p:extLst>
      <p:ext uri="{BB962C8B-B14F-4D97-AF65-F5344CB8AC3E}">
        <p14:creationId xmlns:p14="http://schemas.microsoft.com/office/powerpoint/2010/main" val="357671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24446</TotalTime>
  <Words>594</Words>
  <Application>Microsoft Office PowerPoint</Application>
  <PresentationFormat>Widescreen</PresentationFormat>
  <Paragraphs>119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Arial Narrow</vt:lpstr>
      <vt:lpstr>Arial Rounded MT Bold</vt:lpstr>
      <vt:lpstr>Calibri</vt:lpstr>
      <vt:lpstr>Candara</vt:lpstr>
      <vt:lpstr>Franklin Gothic Book</vt:lpstr>
      <vt:lpstr>MV Boli</vt:lpstr>
      <vt:lpstr>Raleway</vt:lpstr>
      <vt:lpstr>Wingdings</vt:lpstr>
      <vt:lpstr>AIDS 2016_Template</vt:lpstr>
      <vt:lpstr>Progress on scaling up HIV prevention</vt:lpstr>
      <vt:lpstr>I have no conflict of interest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MBM</dc:creator>
  <cp:lastModifiedBy>Saa, Mr. Pedro (WDC)</cp:lastModifiedBy>
  <cp:revision>311</cp:revision>
  <cp:lastPrinted>2017-01-16T15:31:13Z</cp:lastPrinted>
  <dcterms:created xsi:type="dcterms:W3CDTF">2017-01-13T09:09:35Z</dcterms:created>
  <dcterms:modified xsi:type="dcterms:W3CDTF">2019-07-23T14:13:05Z</dcterms:modified>
</cp:coreProperties>
</file>